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https://www.gallup.com/services/178517/state-global-workplace.aspx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Google Shape;28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orbes.com/sites/shephyken/2018/02/25/a-600-billion-employee-engagement-problem-solved-empathy/#7e460ecab1a3" TargetMode="External"/><Relationship Id="rId4" Type="http://schemas.openxmlformats.org/officeDocument/2006/relationships/hyperlink" Target="https://www.forbes.com/sites/shephyken/2018/02/25/a-600-billion-employee-engagement-problem-solved-empathy/#7e460ecab1a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Growing Engagement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Levi Siebens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Director of R&amp;D at XMedius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Management 1.0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“[the] common practice is that [organizations] are managed like machines, with their workers treated as gears and levers….[T]he organization consists of parts and that improvement of the whole requires monitoring, repairing, and replacing those parts.” (Managing For Happiness)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Have you heard this: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“Just write more code!”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“Just file more bugs!”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“Your performance is subpar because Susan performed X% better on metric Y that we measured this year!”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Employees are told what to do, and often how to do it.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Management 2.0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Improves on Management 1.0 by recognizing people are not cogs in a machine.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“[Management 2.0] correctly understands that improvement of the whole organization is not achieved by merely improving the parts…[however], they prefer to stick to the hierarchy and have a tendency to forget that human beings don’t respond well to top-down control and mandated ‘improvements’” (Managing For Happiness)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People are considered when decisions are made, but do not get to make the decisions themselves.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Management 3.0 and Systems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Management 3.0 is a holistic philosophy on what it means to manage people that does not start from the traditional management models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Created by Jurgen Appelo, it focuses on both individuals, their interactions and the environment that they are a part of, called a system.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A System?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Are the people part of the system?</a:t>
            </a: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Yes.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Are the processes within the organization part of the system?</a:t>
            </a: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Yes.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the physical space (or distributed space) the people exist in </a:t>
            </a: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 of </a:t>
            </a: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system?</a:t>
            </a: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Yes.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what the group / team / organization accomplishes part of the system?</a:t>
            </a: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Yes.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everything a part of the system?</a:t>
            </a: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Yes.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Traditional View Of An Organization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705" y="1307850"/>
            <a:ext cx="7148499" cy="331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System View Of An Organization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3550" y="969025"/>
            <a:ext cx="5626800" cy="41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Systems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a system: A complex set of interactions, behaviors and environmental factors.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Why is this important to understand?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Our workplaces are complex systems, whether we acknowledge it or not.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 down decisions can be decisions made at the wrong level. Those closest to the thing understand it the best.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Creating change is a complex thing. Often there will be nonlinear results.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Creating engagement is hard when you are distant from where the change is occuring.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Management 3.0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1297500" y="1210375"/>
            <a:ext cx="7038900" cy="4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Management 3.0 leverages an understanding of complex systems to create six aspects of management to focus on that will increase engagement and improve any organization.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Marty The Management Monster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139" y="1038175"/>
            <a:ext cx="4381715" cy="396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Energize People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do you impact the system to increase motivation across it?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Understand Needs And Desires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Acceptance, Curiosity, Power, Honor, Idealism, Independence, Order, Social Contact, Status, Competence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an open environment for communication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Leaders can be wrong!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Dynamic Facilitation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Let those closest to the work make decisions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Engagement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Three Levels Of Engagement</a:t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Engaged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 engaged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Actively Disengaged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Empower Teams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can teams better be empowered to make their own decisions?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Delegation, Delegation, Delegation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Delegation Poker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3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036" y="1179425"/>
            <a:ext cx="7325826" cy="34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Empower Teams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can teams better be empowered to make their own decisions?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Delegation, Delegation, Delegation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 clear on what is being delegated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 clear on the accountability of the delegation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Push to delegate more!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 confidence in the teams that they can make their own decisions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the teams with the freedom to fail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Align Constraints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5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our purpose? Why do we exist?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 shared sense of vision. This means sharing in the creation process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“We want everyone who is involved in a business to find it valuable.” - Jurgen Appelo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the vision visual, a narrative, a story that can be told (The Hammer!)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Communicate to everyone, and measure if everyone understands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Develop Competence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6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do people grow? How do they gain mastery?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Growth is one of the most desired traits from a workplace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Types Of Learning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Self Development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Coaching / Mentoring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Training / Certification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Culture of Knowledge Sharing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Tools / Infrastructure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Supervision of Growth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concepts like 守破離 (Shuhari)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Grow Structure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does the organization / community / system grow?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Change the Environment: Open office not working, get taller walls! Cubicle walls getting in the way, get rid of them!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Community of practice: Common passions pulling together disparate backgrounds for a common goal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Huddle: Informal get togethers that don’t require managers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Sharing Meals: It’s amazing what happens when people talk to one another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[Insert Hobby Here...Board Games!]: Shared time can help more to build and grow the system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Improve Everything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8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can the system always improve?</a:t>
            </a:r>
            <a:endParaRPr b="0" i="1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Looking Forward, think what could be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Look Backwards, think of what has happened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Experiment in small, understandable ways. Measure if you like! But always get quick feedback.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Failure will happen, that’s where learning can occur about a complex system (nonlinear)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Organizations are complex systems that require us to think deeply about how to create engagement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Engagement can happen and can be improved, but it takes thinking about our teams as groups of people and systems, not just individuals that need to change behaviors.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“Adapt what is useful, reject what is useless, and add what is specifically your own.” - Bruce Lee 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Books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0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7" name="Google Shape;30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50" y="1748145"/>
            <a:ext cx="3849875" cy="2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7550" y="909250"/>
            <a:ext cx="3088375" cy="40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1"/>
          <p:cNvSpPr txBox="1"/>
          <p:nvPr>
            <p:ph idx="1" type="body"/>
          </p:nvPr>
        </p:nvSpPr>
        <p:spPr>
          <a:xfrm>
            <a:off x="1297500" y="11794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Engaged Worker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150" y="1487900"/>
            <a:ext cx="59817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Not Engaged Worker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975" y="1088575"/>
            <a:ext cx="5795949" cy="38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Actively Disengaged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600" y="1231063"/>
            <a:ext cx="5734700" cy="35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State Of Engagement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525" y="2184950"/>
            <a:ext cx="68389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State Of Engagement - Impact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Most people don’t want to work where others don’t care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1" i="1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one</a:t>
            </a: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wants to work with arsonists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 the average U.S. employee is not only unengaged at work, but half of U.S. employees are actively searching for a new job.” - </a:t>
            </a:r>
            <a:r>
              <a:rPr b="0" i="0" lang="en" sz="18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Forbes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creates a loss in productivity of 450 - 600 billion a year across the economy - </a:t>
            </a:r>
            <a:r>
              <a:rPr b="0" i="0" lang="en" sz="18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Forbes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Whether it’s financial, environmental, or just personal, people want to work in a place they care about.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Did We Get Here?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Traditional management philosophies define a hierarchical structure to how they function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7012" y="2425750"/>
            <a:ext cx="4449975" cy="25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Did We Get Here?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 down management is easy to define, easy to follow and is effective in specific situations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Factories, assembly lines and such can perform well in these top down structures (Quota Based)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Doesn’t create engagement as the employee is not engaged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